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</p:sldMasterIdLst>
  <p:notesMasterIdLst>
    <p:notesMasterId r:id="rId16"/>
  </p:notesMasterIdLst>
  <p:sldIdLst>
    <p:sldId id="534" r:id="rId7"/>
    <p:sldId id="550" r:id="rId8"/>
    <p:sldId id="547" r:id="rId9"/>
    <p:sldId id="551" r:id="rId10"/>
    <p:sldId id="546" r:id="rId11"/>
    <p:sldId id="545" r:id="rId12"/>
    <p:sldId id="543" r:id="rId13"/>
    <p:sldId id="553" r:id="rId14"/>
    <p:sldId id="535" r:id="rId15"/>
  </p:sldIdLst>
  <p:sldSz cx="9144000" cy="5143500" type="screen16x9"/>
  <p:notesSz cx="6797675" cy="9926638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2F2F2"/>
    <a:srgbClr val="0066FF"/>
    <a:srgbClr val="3333FF"/>
    <a:srgbClr val="0099CC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3045" autoAdjust="0"/>
  </p:normalViewPr>
  <p:slideViewPr>
    <p:cSldViewPr>
      <p:cViewPr varScale="1">
        <p:scale>
          <a:sx n="113" d="100"/>
          <a:sy n="113" d="100"/>
        </p:scale>
        <p:origin x="828" y="102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!!!!!!!!2022\2023\&#1050;&#1054;&#1051;&#1051;&#1045;&#1043;&#1048;&#1048;\&#1059;&#1060;&#1053;&#1057;\&#1050;&#1054;&#1051;&#1051;&#1045;&#1043;&#1048;&#1071;_9200_15.02.2023\&#1063;&#1045;&#1056;&#1053;&#1054;&#1042;&#1048;&#1050;\&#1076;&#1080;&#1085;&#1072;&#1084;&#1080;&#1082;&#1072;%2030.12.202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11111111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22222222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33333333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I:\!!!!!!!!2022\2023\&#1054;&#1041;&#1065;&#1045;&#1057;&#1058;&#1042;&#1045;&#1053;&#1053;&#1067;&#1045;%20&#1057;&#1051;&#1059;&#1064;&#1040;&#1053;&#1048;&#1071;\&#1076;&#1080;&#1085;&#1072;&#1084;&#1080;&#1082;&#1072;%2014.02.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I:\!!!!!!!!2022\2023\&#1050;&#1054;&#1051;&#1051;&#1045;&#1043;&#1048;&#1048;\&#1059;&#1060;&#1053;&#1057;\&#1050;&#1054;&#1051;&#1051;&#1045;&#1043;&#1048;&#1071;_9200_15.02.2023\&#1063;&#1048;&#1057;&#1058;&#1054;&#1042;&#1048;&#1050;\&#1076;&#1080;&#1085;&#1072;&#1084;&#1080;&#1082;&#1072;%2014.02.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71140703721564E-2"/>
          <c:y val="3.4958568965849458E-2"/>
          <c:w val="0.92354074451012635"/>
          <c:h val="0.773059811138434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DAED609-0D99-4FFC-8720-5E635925EED4}" type="VALUE">
                      <a:rPr lang="en-US"/>
                      <a:pPr/>
                      <a:t>[ЗНАЧЕНИЕ]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50%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F0708E4-1259-4A07-B7FF-6850D2FC7D17}" type="VALUE">
                      <a:rPr lang="en-US"/>
                      <a:pPr/>
                      <a:t>[ЗНАЧЕНИЕ]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75%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14954 </a:t>
                    </a:r>
                    <a:endParaRPr lang="en-US" dirty="0"/>
                  </a:p>
                  <a:p>
                    <a:r>
                      <a:rPr lang="en-US" dirty="0"/>
                      <a:t>100%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графики!$N$279:$P$279</c:f>
              <c:strCache>
                <c:ptCount val="3"/>
                <c:pt idx="0">
                  <c:v>II квартал</c:v>
                </c:pt>
                <c:pt idx="1">
                  <c:v>III квартал</c:v>
                </c:pt>
                <c:pt idx="2">
                  <c:v>IV квартал</c:v>
                </c:pt>
              </c:strCache>
            </c:strRef>
          </c:cat>
          <c:val>
            <c:numRef>
              <c:f>графики!$N$280:$P$280</c:f>
              <c:numCache>
                <c:formatCode>General</c:formatCode>
                <c:ptCount val="3"/>
                <c:pt idx="0">
                  <c:v>7606</c:v>
                </c:pt>
                <c:pt idx="1">
                  <c:v>11408</c:v>
                </c:pt>
                <c:pt idx="2">
                  <c:v>15211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875D837-6836-4C92-87CC-C53BE7925D9F}" type="VALUE">
                      <a:rPr lang="en-US" sz="1600"/>
                      <a:pPr/>
                      <a:t>[ЗНАЧЕНИЕ]</a:t>
                    </a:fld>
                    <a:r>
                      <a:rPr lang="en-US" sz="1600" baseline="0"/>
                      <a:t> </a:t>
                    </a:r>
                  </a:p>
                  <a:p>
                    <a:r>
                      <a:rPr lang="en-US" sz="1600" baseline="0"/>
                      <a:t>55%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4B0EAF6-639A-45D4-9725-952BC5C68E0D}" type="VALUE">
                      <a:rPr lang="en-US"/>
                      <a:pPr/>
                      <a:t>[ЗНАЧЕНИЕ]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77%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16294 </a:t>
                    </a:r>
                    <a:endParaRPr lang="en-US" dirty="0"/>
                  </a:p>
                  <a:p>
                    <a:r>
                      <a:rPr lang="en-US" dirty="0" smtClean="0"/>
                      <a:t>110%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графики!$N$279:$P$279</c:f>
              <c:strCache>
                <c:ptCount val="3"/>
                <c:pt idx="0">
                  <c:v>II квартал</c:v>
                </c:pt>
                <c:pt idx="1">
                  <c:v>III квартал</c:v>
                </c:pt>
                <c:pt idx="2">
                  <c:v>IV квартал</c:v>
                </c:pt>
              </c:strCache>
            </c:strRef>
          </c:cat>
          <c:val>
            <c:numRef>
              <c:f>графики!$N$281:$P$281</c:f>
              <c:numCache>
                <c:formatCode>General</c:formatCode>
                <c:ptCount val="3"/>
                <c:pt idx="0">
                  <c:v>8421</c:v>
                </c:pt>
                <c:pt idx="1">
                  <c:v>11781</c:v>
                </c:pt>
                <c:pt idx="2">
                  <c:v>16294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5"/>
        <c:axId val="316791888"/>
        <c:axId val="316792280"/>
      </c:barChart>
      <c:catAx>
        <c:axId val="31679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92280"/>
        <c:crosses val="autoZero"/>
        <c:auto val="1"/>
        <c:lblAlgn val="ctr"/>
        <c:lblOffset val="100"/>
        <c:noMultiLvlLbl val="0"/>
      </c:catAx>
      <c:valAx>
        <c:axId val="31679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95429451329163E-2"/>
          <c:y val="0.17303458733403271"/>
          <c:w val="0.98231023145964158"/>
          <c:h val="0.728373607495308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0"/>
              <c:layout>
                <c:manualLayout>
                  <c:x val="-3.8240172970901126E-2"/>
                  <c:y val="-7.091307914117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графики!$I$275:$T$275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графики!$I$276:$T$276</c:f>
              <c:numCache>
                <c:formatCode>0</c:formatCode>
                <c:ptCount val="12"/>
                <c:pt idx="0">
                  <c:v>976</c:v>
                </c:pt>
                <c:pt idx="1">
                  <c:v>937</c:v>
                </c:pt>
                <c:pt idx="2">
                  <c:v>1312</c:v>
                </c:pt>
                <c:pt idx="3">
                  <c:v>1141</c:v>
                </c:pt>
                <c:pt idx="4">
                  <c:v>942</c:v>
                </c:pt>
                <c:pt idx="5">
                  <c:v>1336</c:v>
                </c:pt>
                <c:pt idx="6">
                  <c:v>1206</c:v>
                </c:pt>
                <c:pt idx="7">
                  <c:v>1121</c:v>
                </c:pt>
                <c:pt idx="8">
                  <c:v>1252</c:v>
                </c:pt>
                <c:pt idx="9">
                  <c:v>1627</c:v>
                </c:pt>
                <c:pt idx="10">
                  <c:v>1772</c:v>
                </c:pt>
                <c:pt idx="11">
                  <c:v>2669</c:v>
                </c:pt>
              </c:numCache>
            </c:numRef>
          </c:val>
          <c:smooth val="0"/>
        </c:ser>
        <c:ser>
          <c:idx val="1"/>
          <c:order val="1"/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графики!$I$275:$T$275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графики!$I$277:$T$277</c:f>
              <c:numCache>
                <c:formatCode>General</c:formatCode>
                <c:ptCount val="12"/>
                <c:pt idx="0">
                  <c:v>17</c:v>
                </c:pt>
                <c:pt idx="1">
                  <c:v>24</c:v>
                </c:pt>
                <c:pt idx="2">
                  <c:v>50</c:v>
                </c:pt>
                <c:pt idx="3">
                  <c:v>63</c:v>
                </c:pt>
                <c:pt idx="4">
                  <c:v>63</c:v>
                </c:pt>
                <c:pt idx="5">
                  <c:v>99</c:v>
                </c:pt>
                <c:pt idx="6">
                  <c:v>108</c:v>
                </c:pt>
                <c:pt idx="7">
                  <c:v>109</c:v>
                </c:pt>
                <c:pt idx="8">
                  <c:v>158</c:v>
                </c:pt>
                <c:pt idx="9">
                  <c:v>226</c:v>
                </c:pt>
                <c:pt idx="10">
                  <c:v>209</c:v>
                </c:pt>
                <c:pt idx="11">
                  <c:v>333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5639320"/>
        <c:axId val="515639712"/>
      </c:lineChart>
      <c:catAx>
        <c:axId val="515639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639712"/>
        <c:crosses val="autoZero"/>
        <c:auto val="1"/>
        <c:lblAlgn val="ctr"/>
        <c:lblOffset val="100"/>
        <c:noMultiLvlLbl val="0"/>
      </c:catAx>
      <c:valAx>
        <c:axId val="5156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63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86108483796117E-2"/>
          <c:y val="3.0672920400148782E-2"/>
          <c:w val="0.91782778303240764"/>
          <c:h val="0.786228160639156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КЭП</c:v>
                </c:pt>
              </c:strCache>
            </c:strRef>
          </c:tx>
          <c:spPr>
            <a:ln>
              <a:solidFill>
                <a:schemeClr val="tx2">
                  <a:lumMod val="75000"/>
                  <a:alpha val="94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  <a:alpha val="94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2">
                    <a:lumMod val="75000"/>
                    <a:alpha val="94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5437468316006889"/>
                  <c:y val="0.11339671669893814"/>
                </c:manualLayout>
              </c:layout>
              <c:tx>
                <c:rich>
                  <a:bodyPr/>
                  <a:lstStyle/>
                  <a:p>
                    <a:fld id="{26FE2F5F-9E29-4C7E-8565-9E07F3E85171}" type="VALUE">
                      <a:rPr lang="en-US"/>
                      <a:pPr/>
                      <a:t>[ЗНАЧЕНИЕ]</a:t>
                    </a:fld>
                    <a:r>
                      <a:rPr lang="en-US"/>
                      <a:t> </a:t>
                    </a:r>
                    <a:fld id="{7DB7436D-BFC9-4BE3-B115-6C12CD5962A4}" type="PERCENTAGE">
                      <a:rPr lang="en-US"/>
                      <a:pPr/>
                      <a:t>[ПРОЦЕНТ]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646097307837374"/>
                  <c:y val="-0.1116944903467775"/>
                </c:manualLayout>
              </c:layout>
              <c:tx>
                <c:rich>
                  <a:bodyPr/>
                  <a:lstStyle/>
                  <a:p>
                    <a:fld id="{700D6471-3CF9-40C5-843C-EB589BE63E1D}" type="VALUE">
                      <a:rPr lang="en-US"/>
                      <a:pPr/>
                      <a:t>[ЗНАЧЕНИЕ]</a:t>
                    </a:fld>
                    <a:endParaRPr lang="en-US"/>
                  </a:p>
                  <a:p>
                    <a:r>
                      <a:rPr lang="en-US"/>
                      <a:t> </a:t>
                    </a:r>
                    <a:fld id="{64F2BB46-F082-4AAC-84CC-8077AAAD15BB}" type="PERCENTAGE">
                      <a:rPr lang="en-US"/>
                      <a:pPr/>
                      <a:t>[ПРОЦЕНТ]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ЮЛ</c:v>
                </c:pt>
                <c:pt idx="1">
                  <c:v>ИП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7309</c:v>
                </c:pt>
                <c:pt idx="1">
                  <c:v>8985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32608114882472"/>
          <c:y val="0.84979912325272322"/>
          <c:w val="0.38659196884650665"/>
          <c:h val="0.1075689259769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6807239114744"/>
          <c:y val="3.8756318882109085E-3"/>
          <c:w val="0.91225296020637159"/>
          <c:h val="0.817887604863928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1977449795200654"/>
                  <c:y val="-0.18944271770294047"/>
                </c:manualLayout>
              </c:layout>
              <c:tx>
                <c:rich>
                  <a:bodyPr/>
                  <a:lstStyle/>
                  <a:p>
                    <a:fld id="{26FE2F5F-9E29-4C7E-8565-9E07F3E85171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sz="1800" b="1">
                        <a:solidFill>
                          <a:schemeClr val="bg1"/>
                        </a:solidFill>
                      </a:rPr>
                      <a:t> </a:t>
                    </a:r>
                    <a:fld id="{7DB7436D-BFC9-4BE3-B115-6C12CD5962A4}" type="PERCENTAG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sz="1800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820236967246961"/>
                  <c:y val="0.16071299420028473"/>
                </c:manualLayout>
              </c:layout>
              <c:tx>
                <c:rich>
                  <a:bodyPr/>
                  <a:lstStyle/>
                  <a:p>
                    <a:fld id="{700D6471-3CF9-40C5-843C-EB589BE63E1D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en-US" sz="18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800" b="1">
                        <a:solidFill>
                          <a:schemeClr val="bg1"/>
                        </a:solidFill>
                      </a:rPr>
                      <a:t> </a:t>
                    </a:r>
                    <a:fld id="{64F2BB46-F082-4AAC-84CC-8077AAAD15BB}" type="PERCENTAG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sz="1800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788989844685169"/>
                  <c:y val="-0.12188679187704185"/>
                </c:manualLayout>
              </c:layout>
              <c:tx>
                <c:rich>
                  <a:bodyPr/>
                  <a:lstStyle/>
                  <a:p>
                    <a:fld id="{7F1E7C2A-6A70-499E-BC18-5A6FA8C1AC17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sz="1800" b="1">
                        <a:solidFill>
                          <a:schemeClr val="bg1"/>
                        </a:solidFill>
                      </a:rPr>
                      <a:t>
</a:t>
                    </a:r>
                    <a:fld id="{48589322-ED6B-4658-92E2-62C4C96988D9}" type="PERCENTAG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sz="1800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ОП 1</c:v>
                </c:pt>
                <c:pt idx="1">
                  <c:v>ОП 2</c:v>
                </c:pt>
                <c:pt idx="2">
                  <c:v>ОП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3080</c:v>
                </c:pt>
                <c:pt idx="1">
                  <c:v>4452</c:v>
                </c:pt>
                <c:pt idx="2">
                  <c:v>8762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ОП 1</c:v>
                </c:pt>
                <c:pt idx="1">
                  <c:v>ОП 2</c:v>
                </c:pt>
                <c:pt idx="2">
                  <c:v>ОП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8762</c:v>
                </c:pt>
                <c:pt idx="1">
                  <c:v>4452</c:v>
                </c:pt>
                <c:pt idx="2">
                  <c:v>3080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97138749699263"/>
          <c:y val="0.86154934285423623"/>
          <c:w val="0.76710111652028279"/>
          <c:h val="0.1075689259769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6144050285176E-2"/>
          <c:y val="0.18478101114049719"/>
          <c:w val="0.98231023145964158"/>
          <c:h val="0.69198799125618338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графики!$I$282:$W$282</c:f>
              <c:strCache>
                <c:ptCount val="15"/>
                <c:pt idx="0">
                  <c:v>янв.</c:v>
                </c:pt>
                <c:pt idx="1">
                  <c:v>фев.</c:v>
                </c:pt>
                <c:pt idx="2">
                  <c:v>март.</c:v>
                </c:pt>
                <c:pt idx="3">
                  <c:v>апр.</c:v>
                </c:pt>
                <c:pt idx="4">
                  <c:v>май </c:v>
                </c:pt>
                <c:pt idx="5">
                  <c:v>июнь</c:v>
                </c:pt>
                <c:pt idx="6">
                  <c:v>июль</c:v>
                </c:pt>
                <c:pt idx="7">
                  <c:v>авг.</c:v>
                </c:pt>
                <c:pt idx="8">
                  <c:v>сент.</c:v>
                </c:pt>
                <c:pt idx="9">
                  <c:v>окт.</c:v>
                </c:pt>
                <c:pt idx="10">
                  <c:v>нояб.</c:v>
                </c:pt>
                <c:pt idx="11">
                  <c:v>дек.</c:v>
                </c:pt>
                <c:pt idx="12">
                  <c:v>янв.</c:v>
                </c:pt>
                <c:pt idx="13">
                  <c:v>фев.</c:v>
                </c:pt>
                <c:pt idx="14">
                  <c:v>март</c:v>
                </c:pt>
              </c:strCache>
            </c:strRef>
          </c:cat>
          <c:val>
            <c:numRef>
              <c:f>графики!$I$283:$W$283</c:f>
              <c:numCache>
                <c:formatCode>0</c:formatCode>
                <c:ptCount val="15"/>
                <c:pt idx="0">
                  <c:v>976</c:v>
                </c:pt>
                <c:pt idx="1">
                  <c:v>937</c:v>
                </c:pt>
                <c:pt idx="2">
                  <c:v>1312</c:v>
                </c:pt>
                <c:pt idx="3">
                  <c:v>1141</c:v>
                </c:pt>
                <c:pt idx="4">
                  <c:v>942</c:v>
                </c:pt>
                <c:pt idx="5">
                  <c:v>1336</c:v>
                </c:pt>
                <c:pt idx="6">
                  <c:v>1206</c:v>
                </c:pt>
                <c:pt idx="7">
                  <c:v>1121</c:v>
                </c:pt>
                <c:pt idx="8">
                  <c:v>1252</c:v>
                </c:pt>
                <c:pt idx="9">
                  <c:v>1627</c:v>
                </c:pt>
                <c:pt idx="10">
                  <c:v>1772</c:v>
                </c:pt>
                <c:pt idx="11">
                  <c:v>2669</c:v>
                </c:pt>
                <c:pt idx="12">
                  <c:v>1395</c:v>
                </c:pt>
                <c:pt idx="13">
                  <c:v>1541</c:v>
                </c:pt>
                <c:pt idx="14">
                  <c:v>1640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791496"/>
        <c:axId val="230994104"/>
      </c:lineChart>
      <c:catAx>
        <c:axId val="316791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994104"/>
        <c:crosses val="autoZero"/>
        <c:auto val="1"/>
        <c:lblAlgn val="ctr"/>
        <c:lblOffset val="100"/>
        <c:noMultiLvlLbl val="0"/>
      </c:catAx>
      <c:valAx>
        <c:axId val="2309941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9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6466704314803E-2"/>
          <c:y val="9.5202485188459959E-2"/>
          <c:w val="0.98231023145964158"/>
          <c:h val="0.7575247857088578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564872"/>
        <c:axId val="514565264"/>
      </c:lineChart>
      <c:catAx>
        <c:axId val="514564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4565264"/>
        <c:crosses val="autoZero"/>
        <c:auto val="1"/>
        <c:lblAlgn val="ctr"/>
        <c:lblOffset val="100"/>
        <c:noMultiLvlLbl val="0"/>
      </c:catAx>
      <c:valAx>
        <c:axId val="514565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564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0.1604</cdr:x>
      <cdr:y>0.38154</cdr:y>
    </cdr:from>
    <cdr:to>
      <cdr:x>0.23398</cdr:x>
      <cdr:y>0.42979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296143" y="1329053"/>
          <a:ext cx="594577" cy="168074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008000"/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</cdr:x>
      <cdr:y>0.28824</cdr:y>
    </cdr:from>
    <cdr:to>
      <cdr:x>0.22976</cdr:x>
      <cdr:y>0.409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87901" y="1004062"/>
          <a:ext cx="668758" cy="420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algn="l" defTabSz="801634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00803" indent="48365" algn="l" defTabSz="801634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801634" indent="96725" algn="l" defTabSz="801634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202456" indent="145046" algn="l" defTabSz="801634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603271" indent="193413" algn="l" defTabSz="801634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45827" algn="l" defTabSz="898329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694991" algn="l" defTabSz="898329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144160" algn="l" defTabSz="898329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593327" algn="l" defTabSz="898329" rtl="0" eaLnBrk="1" latinLnBrk="0" hangingPunct="1">
            <a:defRPr sz="16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+</a:t>
          </a:r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5%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0.76663</cdr:x>
      <cdr:y>0.04795</cdr:y>
    </cdr:from>
    <cdr:to>
      <cdr:x>0.8402</cdr:x>
      <cdr:y>0.0962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6194931" y="167037"/>
          <a:ext cx="594497" cy="168074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008000"/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0.44168</cdr:x>
      <cdr:y>0.1447</cdr:y>
    </cdr:from>
    <cdr:to>
      <cdr:x>0.52444</cdr:x>
      <cdr:y>0.26546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69062" y="504057"/>
          <a:ext cx="668758" cy="420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+</a:t>
          </a:r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 2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0.12904</cdr:x>
      <cdr:y>0.11617</cdr:y>
    </cdr:from>
    <cdr:to>
      <cdr:x>0.30526</cdr:x>
      <cdr:y>0.16948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042771" y="404681"/>
          <a:ext cx="1423980" cy="185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00050" indent="47625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801688" indent="96838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203325" indent="144463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604963" indent="193675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-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+mj-lt"/>
              <a:ea typeface="+mj-ea"/>
              <a:cs typeface="Times New Roman" panose="02020603050405020304" pitchFamily="18" charset="0"/>
            </a:rPr>
            <a:t>исполнение</a:t>
          </a:r>
          <a:endParaRPr lang="ru-RU" sz="1400" b="1" dirty="0">
            <a:solidFill>
              <a:schemeClr val="tx1"/>
            </a:solidFill>
            <a:latin typeface="+mj-lt"/>
            <a:ea typeface="+mj-ea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0.15999</cdr:x>
      <cdr:y>0.16464</cdr:y>
    </cdr:from>
    <cdr:to>
      <cdr:x>0.36592</cdr:x>
      <cdr:y>0.2525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55565" y="539752"/>
          <a:ext cx="1616096" cy="288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00050" indent="47625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801688" indent="96838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203325" indent="144463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604963" indent="193675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- аннулирование </a:t>
          </a:r>
          <a:endParaRPr lang="ru-RU" sz="1400" b="1" dirty="0">
            <a:solidFill>
              <a:schemeClr val="tx1"/>
            </a:solidFill>
            <a:latin typeface="+mj-lt"/>
            <a:ea typeface="+mj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0.11412</cdr:x>
      <cdr:y>0.20858</cdr:y>
    </cdr:from>
    <cdr:to>
      <cdr:x>0.16917</cdr:x>
      <cdr:y>0.20858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895552" y="683768"/>
          <a:ext cx="432021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0.11412</cdr:x>
      <cdr:y>0.13539</cdr:y>
    </cdr:from>
    <cdr:to>
      <cdr:x>0.16917</cdr:x>
      <cdr:y>0.13539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895552" y="443840"/>
          <a:ext cx="432021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0.02551</cdr:x>
      <cdr:y>0.07567</cdr:y>
    </cdr:from>
    <cdr:to>
      <cdr:x>0.40103</cdr:x>
      <cdr:y>0.17419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0223" y="283694"/>
          <a:ext cx="2947389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81365" tIns="40683" rIns="81365" bIns="40683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00050" indent="47625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801688" indent="96838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203325" indent="144463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604963" indent="193675" algn="l" defTabSz="801688" rtl="0" eaLnBrk="0" fontAlgn="base" hangingPunct="0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 defTabSz="1043056" eaLnBrk="1" fontAlgn="auto" hangingPunct="1">
            <a:spcAft>
              <a:spcPts val="0"/>
            </a:spcAft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rPr>
            <a:t>Аннулировано КЭП: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rPr>
            <a:t>2262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+mj-lt"/>
            <a:ea typeface="+mj-ea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46" cy="496174"/>
          </a:xfrm>
          <a:prstGeom prst="rect">
            <a:avLst/>
          </a:prstGeom>
        </p:spPr>
        <p:txBody>
          <a:bodyPr vert="horz" lIns="91667" tIns="45834" rIns="91667" bIns="45834" rtlCol="0"/>
          <a:lstStyle>
            <a:lvl1pPr algn="l" defTabSz="81832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1"/>
            <a:ext cx="2946345" cy="496174"/>
          </a:xfrm>
          <a:prstGeom prst="rect">
            <a:avLst/>
          </a:prstGeom>
        </p:spPr>
        <p:txBody>
          <a:bodyPr vert="horz" lIns="91667" tIns="45834" rIns="91667" bIns="45834" rtlCol="0"/>
          <a:lstStyle>
            <a:lvl1pPr algn="r" defTabSz="81832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7" tIns="45834" rIns="91667" bIns="4583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441"/>
            <a:ext cx="5437822" cy="4467146"/>
          </a:xfrm>
          <a:prstGeom prst="rect">
            <a:avLst/>
          </a:prstGeom>
        </p:spPr>
        <p:txBody>
          <a:bodyPr vert="horz" lIns="91667" tIns="45834" rIns="91667" bIns="4583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879"/>
            <a:ext cx="2946346" cy="496174"/>
          </a:xfrm>
          <a:prstGeom prst="rect">
            <a:avLst/>
          </a:prstGeom>
        </p:spPr>
        <p:txBody>
          <a:bodyPr vert="horz" lIns="91667" tIns="45834" rIns="91667" bIns="45834" rtlCol="0" anchor="b"/>
          <a:lstStyle>
            <a:lvl1pPr algn="l" defTabSz="81832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667" tIns="45834" rIns="91667" bIns="45834" numCol="1" anchor="b" anchorCtr="0" compatLnSpc="1">
            <a:prstTxWarp prst="textNoShape">
              <a:avLst/>
            </a:prstTxWarp>
          </a:bodyPr>
          <a:lstStyle>
            <a:lvl1pPr algn="r" defTabSz="817839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2C2F3F-DD33-41DF-89A7-42FCCF27F912}" type="slidenum">
              <a:rPr lang="ru-RU" altLang="ru-RU" sz="1200">
                <a:latin typeface="Arial" panose="020B0604020202020204" pitchFamily="34" charset="0"/>
              </a:rPr>
              <a:pPr/>
              <a:t>1</a:t>
            </a:fld>
            <a:endParaRPr lang="ru-RU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5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62163" indent="193675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9363" indent="193675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6563" indent="193675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33763" indent="193675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E39135-F86A-461C-A2A7-5B7EC49D33A3}" type="slidenum">
              <a:rPr lang="ru-RU" altLang="ru-RU" sz="1200" smtClean="0">
                <a:latin typeface="Calibri" panose="020F0502020204030204" pitchFamily="34" charset="0"/>
              </a:rPr>
              <a:pPr/>
              <a:t>4</a:t>
            </a:fld>
            <a:endParaRPr lang="ru-RU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6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60BCE9-6B9D-4C5C-B754-9EBDC9741D8E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A5B1A-41BA-43A7-AC73-1A6AC2539227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A1B63B-0011-42BD-B6FF-128A175D130C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2D552-9CA2-4E04-8831-4E210CCD7B2B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90834-939B-45F7-8A6B-821EB87678A3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41F7B-EF5E-4EEE-8B39-EA85DB627B07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FC46E1-CB62-4B38-94A5-63941E729B54}" type="datetime1">
              <a:rPr lang="ru-RU"/>
              <a:pPr>
                <a:defRPr/>
              </a:pPr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2874" y="2567782"/>
            <a:ext cx="9037637" cy="1214437"/>
          </a:xfrm>
        </p:spPr>
        <p:txBody>
          <a:bodyPr rtlCol="0">
            <a:noAutofit/>
          </a:bodyPr>
          <a:lstStyle/>
          <a:p>
            <a:pPr marL="254000" algn="ctr" defTabSz="914400">
              <a:defRPr/>
            </a:pPr>
            <a:r>
              <a:rPr lang="ru-RU" sz="2400" dirty="0" smtClean="0"/>
              <a:t>Об </a:t>
            </a:r>
            <a:r>
              <a:rPr lang="ru-RU" sz="2400" dirty="0"/>
              <a:t>итогах работы по выпуску электронной </a:t>
            </a:r>
            <a:r>
              <a:rPr lang="ru-RU" sz="2400" dirty="0" smtClean="0"/>
              <a:t>подписи юридическим лицам</a:t>
            </a:r>
            <a:r>
              <a:rPr lang="ru-RU" sz="2400" dirty="0"/>
              <a:t> </a:t>
            </a:r>
            <a:r>
              <a:rPr lang="ru-RU" sz="2400" dirty="0" smtClean="0"/>
              <a:t>и индивидуальным предпринимателям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УФНС России по г. </a:t>
            </a:r>
            <a:r>
              <a:rPr lang="ru-RU" sz="2400" dirty="0" smtClean="0"/>
              <a:t>Севастополю за </a:t>
            </a:r>
            <a:r>
              <a:rPr lang="en-US" sz="2400" dirty="0" smtClean="0"/>
              <a:t>2022 </a:t>
            </a:r>
            <a:r>
              <a:rPr lang="ru-RU" sz="2400" dirty="0" smtClean="0"/>
              <a:t>год </a:t>
            </a:r>
            <a:br>
              <a:rPr lang="ru-RU" sz="2400" dirty="0" smtClean="0"/>
            </a:br>
            <a:endParaRPr lang="ru-RU" altLang="ru-RU" sz="24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450" y="1924050"/>
            <a:ext cx="6408738" cy="5762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  <a:cs typeface="+mn-cs"/>
              </a:rPr>
              <a:t>УПРАВЛЕНИЕ ФЕДЕРАЛЬНОЙ НАЛОГОВОЙ СЛУЖБЫ ПО Г. СЕВАСТОПОЛЮ</a:t>
            </a:r>
          </a:p>
        </p:txBody>
      </p:sp>
      <p:sp>
        <p:nvSpPr>
          <p:cNvPr id="115717" name="TextBox 1"/>
          <p:cNvSpPr txBox="1">
            <a:spLocks noChangeArrowheads="1"/>
          </p:cNvSpPr>
          <p:nvPr/>
        </p:nvSpPr>
        <p:spPr bwMode="auto">
          <a:xfrm>
            <a:off x="755576" y="4095750"/>
            <a:ext cx="7561263" cy="574675"/>
          </a:xfrm>
          <a:prstGeom prst="rect">
            <a:avLst/>
          </a:prstGeom>
          <a:extLst/>
        </p:spPr>
        <p:txBody>
          <a:bodyPr lIns="104306" tIns="52153" rIns="104306" bIns="52153" anchor="ctr"/>
          <a:lstStyle>
            <a:defPPr>
              <a:defRPr lang="ru-RU"/>
            </a:defPPr>
            <a:lvl1pPr algn="ctr" defTabSz="1043056" eaLnBrk="1" fontAlgn="auto" hangingPunct="1">
              <a:spcAft>
                <a:spcPts val="0"/>
              </a:spcAft>
              <a:defRPr sz="1400" b="1">
                <a:solidFill>
                  <a:prstClr val="white"/>
                </a:solidFill>
                <a:latin typeface="Calibri"/>
                <a:cs typeface="+mn-cs"/>
              </a:defRPr>
            </a:lvl1pPr>
          </a:lstStyle>
          <a:p>
            <a:r>
              <a:rPr lang="ru-RU" altLang="ru-RU" dirty="0" smtClean="0"/>
              <a:t>Цыганков М.А. начальник отдела информационной </a:t>
            </a:r>
            <a:r>
              <a:rPr lang="ru-RU" altLang="ru-RU" dirty="0" smtClean="0"/>
              <a:t>безопасности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596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2"/>
          <p:cNvSpPr/>
          <p:nvPr/>
        </p:nvSpPr>
        <p:spPr>
          <a:xfrm>
            <a:off x="8324856" y="4530492"/>
            <a:ext cx="617544" cy="4727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548" tIns="36612" rIns="73548" bIns="36612" anchor="ctr">
            <a:noAutofit/>
          </a:bodyPr>
          <a:lstStyle/>
          <a:p>
            <a:pPr algn="ctr">
              <a:lnSpc>
                <a:spcPts val="1687"/>
              </a:lnSpc>
            </a:pPr>
            <a:fld id="{46BE34F6-6722-40B0-8565-E0B188B2FD4A}" type="slidenum">
              <a:rPr lang="ru-RU" sz="1890" spc="-1">
                <a:solidFill>
                  <a:srgbClr val="FFFFFF"/>
                </a:solidFill>
                <a:latin typeface="Calibri"/>
                <a:ea typeface="DejaVu Sans"/>
              </a:rPr>
              <a:pPr algn="ctr">
                <a:lnSpc>
                  <a:spcPts val="1687"/>
                </a:lnSpc>
              </a:pPr>
              <a:t>2</a:t>
            </a:fld>
            <a:endParaRPr lang="ru-RU" sz="1890" spc="-1">
              <a:latin typeface="XO Ori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46" y="344166"/>
            <a:ext cx="7968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tabLst/>
              <a:defRPr sz="1800" b="1">
                <a:solidFill>
                  <a:srgbClr val="4F81BD">
                    <a:lumMod val="75000"/>
                  </a:srgbClr>
                </a:solidFill>
                <a:ea typeface="+mj-ea"/>
              </a:defRPr>
            </a:lvl1pPr>
            <a:lvl2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Удостоверяющий центр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ФНС России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034520" y="722166"/>
            <a:ext cx="3222024" cy="613109"/>
          </a:xfrm>
          <a:prstGeom prst="leftArrow">
            <a:avLst/>
          </a:prstGeom>
          <a:gradFill>
            <a:gsLst>
              <a:gs pos="0">
                <a:schemeClr val="accent1">
                  <a:lumMod val="9000"/>
                  <a:lumOff val="9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Обеспечение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536" y="4415497"/>
            <a:ext cx="7861007" cy="338554"/>
          </a:xfrm>
          <a:prstGeom prst="rect">
            <a:avLst/>
          </a:prstGeom>
          <a:gradFill>
            <a:gsLst>
              <a:gs pos="0">
                <a:schemeClr val="accent1">
                  <a:lumMod val="9000"/>
                  <a:lumOff val="9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+mn-cs"/>
              </a:rPr>
              <a:t>Федеральный закон от 06.04.2011 № 63-ФЗ«Об электронной подписи»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6" y="768252"/>
            <a:ext cx="4506110" cy="345391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BA5789B-EC57-4B70-91F9-25B181F7C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9" y="3854267"/>
            <a:ext cx="779373" cy="4294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15725" y="3903821"/>
            <a:ext cx="2677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Согласовано ФСБ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30950" y="1501446"/>
            <a:ext cx="2425593" cy="2277547"/>
          </a:xfrm>
          <a:prstGeom prst="rect">
            <a:avLst/>
          </a:prstGeom>
          <a:gradFill>
            <a:gsLst>
              <a:gs pos="0">
                <a:schemeClr val="accent1">
                  <a:lumMod val="9000"/>
                  <a:lumOff val="9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/>
              <a:t>ЗАЯВИТЕЛИ КЭП:</a:t>
            </a:r>
          </a:p>
          <a:p>
            <a:pPr>
              <a:spcBef>
                <a:spcPts val="1200"/>
              </a:spcBef>
            </a:pPr>
            <a:r>
              <a:rPr lang="en-US" b="1" dirty="0"/>
              <a:t>1. </a:t>
            </a:r>
            <a:r>
              <a:rPr lang="ru-RU" b="1" dirty="0"/>
              <a:t>Юридические лица</a:t>
            </a:r>
            <a:r>
              <a:rPr lang="en-US" b="1" dirty="0"/>
              <a:t> </a:t>
            </a:r>
            <a:r>
              <a:rPr lang="ru-RU" b="1" dirty="0"/>
              <a:t>(лица, действующие без </a:t>
            </a:r>
            <a:r>
              <a:rPr lang="ru-RU" b="1" dirty="0" smtClean="0"/>
              <a:t>доверенности</a:t>
            </a:r>
            <a:r>
              <a:rPr lang="en-US" b="1" dirty="0" smtClean="0"/>
              <a:t>)</a:t>
            </a:r>
            <a:endParaRPr lang="ru-RU" b="1" dirty="0"/>
          </a:p>
          <a:p>
            <a:pPr>
              <a:spcBef>
                <a:spcPts val="1200"/>
              </a:spcBef>
            </a:pPr>
            <a:r>
              <a:rPr lang="en-US" b="1" dirty="0"/>
              <a:t>2. </a:t>
            </a:r>
            <a:r>
              <a:rPr lang="ru-RU" b="1" dirty="0"/>
              <a:t>Индивидуальные предприниматели</a:t>
            </a:r>
          </a:p>
          <a:p>
            <a:pPr>
              <a:spcBef>
                <a:spcPts val="1200"/>
              </a:spcBef>
            </a:pPr>
            <a:r>
              <a:rPr lang="en-US" b="1" dirty="0"/>
              <a:t>3. </a:t>
            </a:r>
            <a:r>
              <a:rPr lang="ru-RU" b="1" dirty="0"/>
              <a:t>Нотариусы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10800000">
            <a:off x="5034520" y="2211710"/>
            <a:ext cx="689607" cy="520794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379388" y="352256"/>
            <a:ext cx="8295903" cy="4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tabLst/>
              <a:defRPr sz="1800" b="1">
                <a:solidFill>
                  <a:srgbClr val="4F81BD">
                    <a:lumMod val="75000"/>
                  </a:srgbClr>
                </a:solidFill>
                <a:ea typeface="+mj-ea"/>
              </a:defRPr>
            </a:lvl1pPr>
            <a:lvl2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defTabSz="812800"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defTabSz="81280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Точка выдачи Удостоверяющего центра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ФНС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России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 УФНС России по г. Севастополю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1348" y="1203598"/>
            <a:ext cx="44644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Arial Black" pitchFamily="34" charset="0"/>
              </a:rPr>
              <a:t>СПЕЦИАЛИЗИРОВАННОЕ ОБОРУДОВАНИЕ:</a:t>
            </a:r>
          </a:p>
          <a:p>
            <a:pPr lvl="0" algn="ctr"/>
            <a:r>
              <a:rPr lang="ru-RU" sz="1100" b="1" dirty="0" smtClean="0">
                <a:latin typeface="Arial Black" pitchFamily="34" charset="0"/>
              </a:rPr>
              <a:t>Защищенный </a:t>
            </a:r>
            <a:r>
              <a:rPr lang="ru-RU" sz="1100" b="1" dirty="0">
                <a:latin typeface="Arial Black" pitchFamily="34" charset="0"/>
              </a:rPr>
              <a:t>программно-аппаратный комплекс УЦ ФНС </a:t>
            </a:r>
            <a:r>
              <a:rPr lang="ru-RU" sz="1100" b="1" dirty="0" smtClean="0">
                <a:latin typeface="Arial Black" pitchFamily="34" charset="0"/>
              </a:rPr>
              <a:t>России (ЗПАК)</a:t>
            </a:r>
            <a:endParaRPr lang="ru-RU" sz="1100" b="1" dirty="0"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51992"/>
            <a:ext cx="4120257" cy="318093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1" y="899935"/>
            <a:ext cx="3287055" cy="2903641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4" y="2889014"/>
            <a:ext cx="2516120" cy="1829123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7" y="667891"/>
            <a:ext cx="2538957" cy="2271713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E74363-EA7F-4AFC-9293-920FFAD5359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-1588" y="198438"/>
            <a:ext cx="9145588" cy="576262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Информационная кампания по выпуску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КЭП в 2022 году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765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0" y="1110830"/>
            <a:ext cx="1607059" cy="904324"/>
          </a:xfrm>
          <a:prstGeom prst="rect">
            <a:avLst/>
          </a:prstGeom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8375"/>
            <a:ext cx="915492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8095" y="758417"/>
            <a:ext cx="272457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Опубликовано </a:t>
            </a:r>
            <a:r>
              <a:rPr lang="ru-RU" b="1" dirty="0">
                <a:latin typeface="Arial Narrow" pitchFamily="34" charset="0"/>
              </a:rPr>
              <a:t>124 материала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434945"/>
            <a:ext cx="7791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Изготовлено </a:t>
            </a:r>
            <a:r>
              <a:rPr lang="ru-RU" b="1" dirty="0">
                <a:latin typeface="Arial Narrow" pitchFamily="34" charset="0"/>
              </a:rPr>
              <a:t>12000 экземпляров тематических листовок и буклетов 3-х видов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8801" y="1299845"/>
            <a:ext cx="3538341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Участие </a:t>
            </a:r>
            <a:r>
              <a:rPr lang="ru-RU" b="1" dirty="0">
                <a:latin typeface="Arial Narrow" pitchFamily="34" charset="0"/>
              </a:rPr>
              <a:t>в 6 публичных мероприятиях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2957" y="1751931"/>
            <a:ext cx="458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Сотрудничество </a:t>
            </a:r>
            <a:r>
              <a:rPr lang="ru-RU" b="1" dirty="0">
                <a:latin typeface="Arial Narrow" pitchFamily="34" charset="0"/>
              </a:rPr>
              <a:t>с лидерами общественных объединений </a:t>
            </a:r>
            <a:r>
              <a:rPr lang="ru-RU" b="1" dirty="0" smtClean="0">
                <a:latin typeface="Arial Narrow" pitchFamily="34" charset="0"/>
              </a:rPr>
              <a:t>предпринимателей города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2916" y="2644898"/>
            <a:ext cx="4265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Массовая рассылка </a:t>
            </a:r>
            <a:r>
              <a:rPr lang="ru-RU" b="1" dirty="0">
                <a:latin typeface="Arial Narrow" pitchFamily="34" charset="0"/>
              </a:rPr>
              <a:t>при взаимодействии с операторами ЭДО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8423" y="3487014"/>
            <a:ext cx="4682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Трансляция аудиосообщения в </a:t>
            </a:r>
            <a:r>
              <a:rPr lang="ru-RU" b="1" dirty="0">
                <a:latin typeface="Arial Narrow" pitchFamily="34" charset="0"/>
              </a:rPr>
              <a:t>течении года на носителях </a:t>
            </a:r>
            <a:r>
              <a:rPr lang="ru-RU" b="1" dirty="0" smtClean="0">
                <a:latin typeface="Arial Narrow" pitchFamily="34" charset="0"/>
              </a:rPr>
              <a:t>городского </a:t>
            </a:r>
            <a:r>
              <a:rPr lang="ru-RU" b="1" dirty="0">
                <a:latin typeface="Arial Narrow" pitchFamily="34" charset="0"/>
              </a:rPr>
              <a:t>уличного </a:t>
            </a:r>
            <a:r>
              <a:rPr lang="ru-RU" b="1" dirty="0" smtClean="0">
                <a:latin typeface="Arial Narrow" pitchFamily="34" charset="0"/>
              </a:rPr>
              <a:t>радио,</a:t>
            </a:r>
          </a:p>
          <a:p>
            <a:r>
              <a:rPr lang="ru-RU" b="1" dirty="0" smtClean="0">
                <a:latin typeface="Arial Narrow" pitchFamily="34" charset="0"/>
              </a:rPr>
              <a:t>90 </a:t>
            </a:r>
            <a:r>
              <a:rPr lang="ru-RU" b="1" dirty="0">
                <a:latin typeface="Arial Narrow" pitchFamily="34" charset="0"/>
              </a:rPr>
              <a:t>тыс. </a:t>
            </a:r>
            <a:r>
              <a:rPr lang="ru-RU" b="1" dirty="0" smtClean="0">
                <a:latin typeface="Arial Narrow" pitchFamily="34" charset="0"/>
              </a:rPr>
              <a:t>раз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118423" y="2491988"/>
            <a:ext cx="4053977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18423" y="3363462"/>
            <a:ext cx="4053977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59504" y="1729320"/>
            <a:ext cx="4053977" cy="0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59504" y="1174282"/>
            <a:ext cx="3165321" cy="28381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110831" y="4288782"/>
            <a:ext cx="5102650" cy="22612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9" y="2644898"/>
            <a:ext cx="2055631" cy="1183898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63892"/>
            <a:ext cx="2143203" cy="1320371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408011"/>
              </p:ext>
            </p:extLst>
          </p:nvPr>
        </p:nvGraphicFramePr>
        <p:xfrm>
          <a:off x="323529" y="1230924"/>
          <a:ext cx="8080696" cy="348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444208" y="1070580"/>
            <a:ext cx="668749" cy="3872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+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10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1" y="1388992"/>
            <a:ext cx="144017" cy="18565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2" y="1635646"/>
            <a:ext cx="144016" cy="1856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1" y="1313796"/>
            <a:ext cx="1800199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</a:t>
            </a:r>
            <a:r>
              <a:rPr lang="ru-RU" sz="1400" b="1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план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ФНС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России</a:t>
            </a:r>
            <a:endParaRPr lang="ru-RU" sz="1400" b="1" dirty="0">
              <a:solidFill>
                <a:schemeClr val="tx1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420988"/>
            <a:ext cx="8064896" cy="468360"/>
          </a:xfrm>
        </p:spPr>
        <p:txBody>
          <a:bodyPr/>
          <a:lstStyle/>
          <a:p>
            <a:pPr algn="ctr" defTabSz="1043056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Исполнение плана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ФНС  России по выпуску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квалифицированной электронной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подписи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УФНС России по г. Севастополю на 2022 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066628" y="1995686"/>
            <a:ext cx="594497" cy="168074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97968" y="420193"/>
            <a:ext cx="6264696" cy="468360"/>
          </a:xfrm>
        </p:spPr>
        <p:txBody>
          <a:bodyPr/>
          <a:lstStyle/>
          <a:p>
            <a:pPr algn="ctr" defTabSz="1043056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Динамика выпуска и аннулирования КЭП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УФНС России по г. Севастополю за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год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40557"/>
              </p:ext>
            </p:extLst>
          </p:nvPr>
        </p:nvGraphicFramePr>
        <p:xfrm>
          <a:off x="556431" y="915566"/>
          <a:ext cx="7847794" cy="29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19672" y="1137604"/>
            <a:ext cx="1368152" cy="21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выпуск </a:t>
            </a:r>
            <a:endParaRPr lang="ru-RU" sz="1400" b="1" dirty="0">
              <a:solidFill>
                <a:schemeClr val="tx1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5550" y="2643758"/>
            <a:ext cx="1967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ИТОГО: 1459 (9%)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1060642"/>
            <a:ext cx="1607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ИТОГО: 16294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451" y="303190"/>
            <a:ext cx="3546730" cy="612376"/>
          </a:xfrm>
        </p:spPr>
        <p:txBody>
          <a:bodyPr/>
          <a:lstStyle/>
          <a:p>
            <a:pPr algn="ctr" defTabSz="104305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 КЭП в разрезе территориальных ОП за 202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8903254"/>
              </p:ext>
            </p:extLst>
          </p:nvPr>
        </p:nvGraphicFramePr>
        <p:xfrm>
          <a:off x="4987794" y="1023058"/>
          <a:ext cx="3544771" cy="327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451268"/>
              </p:ext>
            </p:extLst>
          </p:nvPr>
        </p:nvGraphicFramePr>
        <p:xfrm>
          <a:off x="413202" y="1023058"/>
          <a:ext cx="3366710" cy="327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4956015" y="345898"/>
            <a:ext cx="3675170" cy="5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marL="0" marR="0" indent="0" algn="l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28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28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28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28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28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104305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 КЭП в разрезе ЮЛ и ИП</a:t>
            </a:r>
          </a:p>
          <a:p>
            <a:pPr algn="ctr" defTabSz="104305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 2022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9181" y="1456079"/>
            <a:ext cx="11160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 eaLnBrk="1" fontAlgn="auto" hangingPunct="1">
              <a:spcAft>
                <a:spcPts val="0"/>
              </a:spcAft>
            </a:pPr>
            <a:r>
              <a:rPr lang="ru-RU" sz="1600" b="1" dirty="0">
                <a:latin typeface="+mj-lt"/>
                <a:ea typeface="+mj-ea"/>
                <a:cs typeface="Times New Roman" panose="02020603050405020304" pitchFamily="18" charset="0"/>
              </a:rPr>
              <a:t>ИТОГО: </a:t>
            </a:r>
            <a:r>
              <a:rPr lang="en-US" sz="2400" b="1" dirty="0">
                <a:latin typeface="+mj-lt"/>
                <a:ea typeface="+mj-ea"/>
                <a:cs typeface="Times New Roman" panose="02020603050405020304" pitchFamily="18" charset="0"/>
              </a:rPr>
              <a:t>16294</a:t>
            </a:r>
            <a:r>
              <a:rPr lang="en-US" sz="1600" b="1" dirty="0"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+mj-lt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655663" y="1631850"/>
            <a:ext cx="414383" cy="35170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10800000">
            <a:off x="4990973" y="1631851"/>
            <a:ext cx="414383" cy="35170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77672"/>
              </p:ext>
            </p:extLst>
          </p:nvPr>
        </p:nvGraphicFramePr>
        <p:xfrm>
          <a:off x="467545" y="807862"/>
          <a:ext cx="7848872" cy="374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619672" y="339502"/>
            <a:ext cx="6264696" cy="468360"/>
          </a:xfrm>
        </p:spPr>
        <p:txBody>
          <a:bodyPr/>
          <a:lstStyle/>
          <a:p>
            <a:pPr algn="ctr" defTabSz="1043056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Динамика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выпуска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КЭП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2022-23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гг.</a:t>
            </a:r>
            <a:endParaRPr lang="ru-RU" sz="1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148149"/>
              </p:ext>
            </p:extLst>
          </p:nvPr>
        </p:nvGraphicFramePr>
        <p:xfrm>
          <a:off x="352476" y="841472"/>
          <a:ext cx="8051749" cy="397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841472"/>
            <a:ext cx="30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Итого выпущено КЭП: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22822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04248" y="807862"/>
            <a:ext cx="0" cy="3748935"/>
          </a:xfrm>
          <a:prstGeom prst="line">
            <a:avLst/>
          </a:prstGeom>
          <a:ln>
            <a:solidFill>
              <a:schemeClr val="accent2">
                <a:alpha val="55000"/>
              </a:schemeClr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17568" y="4375556"/>
            <a:ext cx="836658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2022 г.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3142" y="4316940"/>
            <a:ext cx="836658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3056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г.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588"/>
            <a:ext cx="7772400" cy="1101725"/>
          </a:xfrm>
        </p:spPr>
        <p:txBody>
          <a:bodyPr>
            <a:noAutofit/>
          </a:bodyPr>
          <a:lstStyle/>
          <a:p>
            <a:pPr algn="ctr" defTabSz="805404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 внимание !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cs typeface="Arial" pitchFamily="34" charset="0"/>
              </a:rPr>
              <a:t/>
            </a:r>
            <a:br>
              <a:rPr lang="ru-RU" altLang="ru-RU" sz="2400" dirty="0">
                <a:cs typeface="Arial" pitchFamily="34" charset="0"/>
              </a:rPr>
            </a:br>
            <a:endParaRPr lang="ru-RU" altLang="ru-RU" sz="2400" dirty="0"/>
          </a:p>
        </p:txBody>
      </p:sp>
      <p:sp>
        <p:nvSpPr>
          <p:cNvPr id="126979" name="TextBox 4"/>
          <p:cNvSpPr txBox="1">
            <a:spLocks noChangeArrowheads="1"/>
          </p:cNvSpPr>
          <p:nvPr/>
        </p:nvSpPr>
        <p:spPr bwMode="auto">
          <a:xfrm>
            <a:off x="2847975" y="1738313"/>
            <a:ext cx="3571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45" tIns="39025" rIns="78045" bIns="39025" anchor="ctr"/>
          <a:lstStyle>
            <a:lvl1pPr defTabSz="787400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87400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87400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87400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87400"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8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20718</TotalTime>
  <Words>277</Words>
  <Application>Microsoft Office PowerPoint</Application>
  <PresentationFormat>Экран (16:9)</PresentationFormat>
  <Paragraphs>73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DejaVu Sans</vt:lpstr>
      <vt:lpstr>Times New Roman</vt:lpstr>
      <vt:lpstr>XO Oriel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Об итогах работы по выпуску электронной подписи юридическим лицам и индивидуальным предпринимателям в УФНС России по г. Севастополю за 2022 год  </vt:lpstr>
      <vt:lpstr>Презентация PowerPoint</vt:lpstr>
      <vt:lpstr>Презентация PowerPoint</vt:lpstr>
      <vt:lpstr>Презентация PowerPoint</vt:lpstr>
      <vt:lpstr>Исполнение плана ФНС  России по выпуску квалифицированной электронной подписи  в УФНС России по г. Севастополю на 2022 год</vt:lpstr>
      <vt:lpstr>Динамика выпуска и аннулирования КЭП  в УФНС России по г. Севастополю за 2022 год</vt:lpstr>
      <vt:lpstr>Выпуск КЭП в разрезе территориальных ОП за 2022 год</vt:lpstr>
      <vt:lpstr>Динамика выпуска КЭП 2022-23 гг.</vt:lpstr>
      <vt:lpstr>Благодарю за внимание ! 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Цыганков Максим Анатольевич</cp:lastModifiedBy>
  <cp:revision>2039</cp:revision>
  <cp:lastPrinted>2022-08-30T11:20:47Z</cp:lastPrinted>
  <dcterms:created xsi:type="dcterms:W3CDTF">2013-03-25T05:56:00Z</dcterms:created>
  <dcterms:modified xsi:type="dcterms:W3CDTF">2023-03-23T07:41:11Z</dcterms:modified>
</cp:coreProperties>
</file>